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CDA3FC-CCB2-4938-B5A1-6D72164637C1}" type="datetimeFigureOut">
              <a:rPr lang="en-US" smtClean="0"/>
              <a:t>3/28/2020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E2EA2-9BBA-4DEE-A11F-03E83B32F11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CDA3FC-CCB2-4938-B5A1-6D72164637C1}" type="datetimeFigureOut">
              <a:rPr lang="en-US" smtClean="0"/>
              <a:t>3/28/2020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E2EA2-9BBA-4DEE-A11F-03E83B32F11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CDA3FC-CCB2-4938-B5A1-6D72164637C1}" type="datetimeFigureOut">
              <a:rPr lang="en-US" smtClean="0"/>
              <a:t>3/28/2020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E2EA2-9BBA-4DEE-A11F-03E83B32F11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CDA3FC-CCB2-4938-B5A1-6D72164637C1}" type="datetimeFigureOut">
              <a:rPr lang="en-US" smtClean="0"/>
              <a:t>3/28/2020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7E2EA2-9BBA-4DEE-A11F-03E83B32F11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CDA3FC-CCB2-4938-B5A1-6D72164637C1}" type="datetimeFigureOut">
              <a:rPr lang="en-US" smtClean="0"/>
              <a:t>3/28/2020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7E2EA2-9BBA-4DEE-A11F-03E83B32F11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CDA3FC-CCB2-4938-B5A1-6D72164637C1}" type="datetimeFigureOut">
              <a:rPr lang="en-US" smtClean="0"/>
              <a:t>3/28/2020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7E2EA2-9BBA-4DEE-A11F-03E83B32F11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CDA3FC-CCB2-4938-B5A1-6D72164637C1}" type="datetimeFigureOut">
              <a:rPr lang="en-US" smtClean="0"/>
              <a:t>3/28/2020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7E2EA2-9BBA-4DEE-A11F-03E83B32F11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CDA3FC-CCB2-4938-B5A1-6D72164637C1}" type="datetimeFigureOut">
              <a:rPr lang="en-US" smtClean="0"/>
              <a:t>3/28/2020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7E2EA2-9BBA-4DEE-A11F-03E83B32F11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CDA3FC-CCB2-4938-B5A1-6D72164637C1}" type="datetimeFigureOut">
              <a:rPr lang="en-US" smtClean="0"/>
              <a:t>3/28/2020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7E2EA2-9BBA-4DEE-A11F-03E83B32F11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CDA3FC-CCB2-4938-B5A1-6D72164637C1}" type="datetimeFigureOut">
              <a:rPr lang="en-US" smtClean="0"/>
              <a:t>3/28/2020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E2EA2-9BBA-4DEE-A11F-03E83B32F11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CDA3FC-CCB2-4938-B5A1-6D72164637C1}" type="datetimeFigureOut">
              <a:rPr lang="en-US" smtClean="0"/>
              <a:t>3/28/2020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E2EA2-9BBA-4DEE-A11F-03E83B32F11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CDA3FC-CCB2-4938-B5A1-6D72164637C1}" type="datetimeFigureOut">
              <a:rPr lang="en-US" smtClean="0"/>
              <a:t>3/28/2020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7E2EA2-9BBA-4DEE-A11F-03E83B32F11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yourdictionary.com/analysis" TargetMode="External"/><Relationship Id="rId2" Type="http://schemas.openxmlformats.org/officeDocument/2006/relationships/hyperlink" Target="http://education.yourdictionary.com/style-and-usage/format-for-writing-a-book-report.html"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2057399"/>
          </a:xfrm>
        </p:spPr>
        <p:txBody>
          <a:bodyPr/>
          <a:lstStyle/>
          <a:p>
            <a:r>
              <a:rPr lang="en-US" b="1" dirty="0">
                <a:solidFill>
                  <a:srgbClr val="00B050"/>
                </a:solidFill>
                <a:latin typeface="Times New Roman" pitchFamily="18" charset="0"/>
                <a:cs typeface="Times New Roman" pitchFamily="18" charset="0"/>
              </a:rPr>
              <a:t>How to Write a Book Review</a:t>
            </a:r>
            <a:br>
              <a:rPr lang="en-US" b="1" dirty="0">
                <a:solidFill>
                  <a:srgbClr val="00B050"/>
                </a:solidFill>
                <a:latin typeface="Times New Roman" pitchFamily="18" charset="0"/>
                <a:cs typeface="Times New Roman" pitchFamily="18" charset="0"/>
              </a:rPr>
            </a:br>
            <a:endParaRPr lang="en-US" dirty="0">
              <a:solidFill>
                <a:srgbClr val="00B050"/>
              </a:solidFill>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solidFill>
                  <a:srgbClr val="FF0000"/>
                </a:solidFill>
                <a:latin typeface="Times New Roman" pitchFamily="18" charset="0"/>
                <a:cs typeface="Times New Roman" pitchFamily="18" charset="0"/>
              </a:rPr>
              <a:t>Department of English</a:t>
            </a:r>
          </a:p>
          <a:p>
            <a:r>
              <a:rPr lang="en-US" dirty="0" err="1" smtClean="0">
                <a:solidFill>
                  <a:srgbClr val="FF0000"/>
                </a:solidFill>
                <a:latin typeface="Times New Roman" pitchFamily="18" charset="0"/>
                <a:cs typeface="Times New Roman" pitchFamily="18" charset="0"/>
              </a:rPr>
              <a:t>Kanya</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Mahavidyalaya</a:t>
            </a:r>
            <a:r>
              <a:rPr lang="en-US" dirty="0" smtClean="0">
                <a:solidFill>
                  <a:srgbClr val="FF0000"/>
                </a:solidFill>
                <a:latin typeface="Times New Roman" pitchFamily="18" charset="0"/>
                <a:cs typeface="Times New Roman" pitchFamily="18" charset="0"/>
              </a:rPr>
              <a:t> </a:t>
            </a:r>
            <a:r>
              <a:rPr lang="en-US" dirty="0" err="1" smtClean="0">
                <a:solidFill>
                  <a:srgbClr val="FF0000"/>
                </a:solidFill>
                <a:latin typeface="Times New Roman" pitchFamily="18" charset="0"/>
                <a:cs typeface="Times New Roman" pitchFamily="18" charset="0"/>
              </a:rPr>
              <a:t>Kharkhoda</a:t>
            </a:r>
            <a:endParaRPr lang="en-US" dirty="0" smtClean="0">
              <a:solidFill>
                <a:srgbClr val="FF0000"/>
              </a:solidFill>
              <a:latin typeface="Times New Roman" pitchFamily="18" charset="0"/>
              <a:cs typeface="Times New Roman" pitchFamily="18" charset="0"/>
            </a:endParaRPr>
          </a:p>
          <a:p>
            <a:r>
              <a:rPr lang="en-US" dirty="0" err="1" smtClean="0">
                <a:solidFill>
                  <a:srgbClr val="FF0000"/>
                </a:solidFill>
                <a:latin typeface="Times New Roman" pitchFamily="18" charset="0"/>
                <a:cs typeface="Times New Roman" pitchFamily="18" charset="0"/>
              </a:rPr>
              <a:t>Sonepat</a:t>
            </a:r>
            <a:r>
              <a:rPr lang="en-US" dirty="0" smtClean="0">
                <a:solidFill>
                  <a:srgbClr val="FF0000"/>
                </a:solidFill>
                <a:latin typeface="Times New Roman" pitchFamily="18" charset="0"/>
                <a:cs typeface="Times New Roman" pitchFamily="18" charset="0"/>
              </a:rPr>
              <a:t> Haryana</a:t>
            </a:r>
            <a:endParaRPr lang="en-US" dirty="0">
              <a:solidFill>
                <a:srgbClr val="FF0000"/>
              </a:solidFill>
              <a:latin typeface="Times New Roman" pitchFamily="18" charset="0"/>
              <a:cs typeface="Times New Roman" pitchFamily="18" charset="0"/>
            </a:endParaRPr>
          </a:p>
        </p:txBody>
      </p:sp>
      <p:pic>
        <p:nvPicPr>
          <p:cNvPr id="4" name="Picture 3" descr="kanya-mahavidyalaya-girls-college-913.jpg"/>
          <p:cNvPicPr>
            <a:picLocks noChangeAspect="1"/>
          </p:cNvPicPr>
          <p:nvPr/>
        </p:nvPicPr>
        <p:blipFill>
          <a:blip r:embed="rId2"/>
          <a:stretch>
            <a:fillRect/>
          </a:stretch>
        </p:blipFill>
        <p:spPr>
          <a:xfrm>
            <a:off x="3429000" y="1981200"/>
            <a:ext cx="1905000" cy="1905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Times New Roman" pitchFamily="18" charset="0"/>
                <a:cs typeface="Times New Roman" pitchFamily="18" charset="0"/>
              </a:rPr>
              <a:t>What is Book Review?</a:t>
            </a:r>
            <a:endParaRPr lang="en-US" b="1" dirty="0">
              <a:solidFill>
                <a:srgbClr val="00B0F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lgn="just">
              <a:buNone/>
            </a:pPr>
            <a:r>
              <a:rPr lang="en-US" dirty="0">
                <a:solidFill>
                  <a:srgbClr val="7030A0"/>
                </a:solidFill>
                <a:latin typeface="Times New Roman" pitchFamily="18" charset="0"/>
                <a:cs typeface="Times New Roman" pitchFamily="18" charset="0"/>
              </a:rPr>
              <a:t>A book review is a description, critical analysis, and an evaluation on the quality, meaning, and significance of a book, not a retelling. It should focus on the book's purpose, content, and authority. A critical book review is not a book report or a summary. It is a reaction paper in which strengths and weaknesses of the material are analyzed. It should include a statement of what the author has tried to do, evaluates how well (in the opinion of the reviewer) the author has succeeded, and presents evidence to support this evaluation.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0000"/>
                </a:solidFill>
                <a:latin typeface="Times New Roman" pitchFamily="18" charset="0"/>
                <a:cs typeface="Times New Roman" pitchFamily="18" charset="0"/>
              </a:rPr>
              <a:t>Book Report vs. Book Review</a:t>
            </a:r>
            <a:r>
              <a:rPr lang="en-US" dirty="0"/>
              <a:t/>
            </a:r>
            <a:br>
              <a:rPr lang="en-US" dirty="0"/>
            </a:br>
            <a:endParaRPr lang="en-US" dirty="0"/>
          </a:p>
        </p:txBody>
      </p:sp>
      <p:sp>
        <p:nvSpPr>
          <p:cNvPr id="3" name="Content Placeholder 2"/>
          <p:cNvSpPr>
            <a:spLocks noGrp="1"/>
          </p:cNvSpPr>
          <p:nvPr>
            <p:ph sz="half" idx="1"/>
          </p:nvPr>
        </p:nvSpPr>
        <p:spPr>
          <a:xfrm>
            <a:off x="457200" y="1600201"/>
            <a:ext cx="4114800" cy="4495800"/>
          </a:xfrm>
        </p:spPr>
        <p:txBody>
          <a:bodyPr>
            <a:normAutofit fontScale="77500" lnSpcReduction="20000"/>
          </a:bodyPr>
          <a:lstStyle/>
          <a:p>
            <a:pPr algn="just"/>
            <a:r>
              <a:rPr lang="en-US" sz="3200" dirty="0">
                <a:solidFill>
                  <a:srgbClr val="0070C0"/>
                </a:solidFill>
                <a:latin typeface="Times New Roman" pitchFamily="18" charset="0"/>
                <a:cs typeface="Times New Roman" pitchFamily="18" charset="0"/>
              </a:rPr>
              <a:t>A book report is a summary and its </a:t>
            </a:r>
            <a:r>
              <a:rPr lang="en-US" sz="3200" dirty="0">
                <a:solidFill>
                  <a:srgbClr val="0070C0"/>
                </a:solidFill>
                <a:latin typeface="Times New Roman" pitchFamily="18" charset="0"/>
                <a:cs typeface="Times New Roman" pitchFamily="18" charset="0"/>
                <a:hlinkClick r:id="rId2"/>
              </a:rPr>
              <a:t>structure</a:t>
            </a:r>
            <a:r>
              <a:rPr lang="en-US" sz="3200" dirty="0">
                <a:solidFill>
                  <a:srgbClr val="0070C0"/>
                </a:solidFill>
                <a:latin typeface="Times New Roman" pitchFamily="18" charset="0"/>
                <a:cs typeface="Times New Roman" pitchFamily="18" charset="0"/>
              </a:rPr>
              <a:t> is simpler than a book review. It gives information about the author and his background to help the reader understand a bit about the author's perspective. It also gives a brief summary of the story and may include details about the plot, characters, and setting. It is an objective re-telling of the sto</a:t>
            </a:r>
            <a:r>
              <a:rPr lang="en-US" dirty="0"/>
              <a:t>ry.</a:t>
            </a:r>
          </a:p>
        </p:txBody>
      </p:sp>
      <p:sp>
        <p:nvSpPr>
          <p:cNvPr id="4" name="Content Placeholder 3"/>
          <p:cNvSpPr>
            <a:spLocks noGrp="1"/>
          </p:cNvSpPr>
          <p:nvPr>
            <p:ph sz="half" idx="2"/>
          </p:nvPr>
        </p:nvSpPr>
        <p:spPr>
          <a:xfrm>
            <a:off x="4800600" y="1600200"/>
            <a:ext cx="4038600" cy="4648200"/>
          </a:xfrm>
        </p:spPr>
        <p:txBody>
          <a:bodyPr>
            <a:noAutofit/>
          </a:bodyPr>
          <a:lstStyle/>
          <a:p>
            <a:pPr algn="just"/>
            <a:r>
              <a:rPr lang="en-US" sz="2000" dirty="0">
                <a:solidFill>
                  <a:srgbClr val="00B050"/>
                </a:solidFill>
              </a:rPr>
              <a:t>A book review, on the other hand, is an in-depth </a:t>
            </a:r>
            <a:r>
              <a:rPr lang="en-US" sz="2000" dirty="0">
                <a:solidFill>
                  <a:srgbClr val="00B050"/>
                </a:solidFill>
                <a:hlinkClick r:id="rId3"/>
              </a:rPr>
              <a:t>analysis</a:t>
            </a:r>
            <a:r>
              <a:rPr lang="en-US" sz="2000" dirty="0">
                <a:solidFill>
                  <a:srgbClr val="00B050"/>
                </a:solidFill>
              </a:rPr>
              <a:t> of the text; an examination of its contents. Its purpose is not to rehash the story, but to evaluate the value of it and recommend the book to the reader, or not. A book review gives the opinions of the writer and includes his personal views. A review will include an analysis of the author's intent, thematic elements, and symbolism.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G</a:t>
            </a:r>
            <a:r>
              <a:rPr lang="en-US" b="1" dirty="0" smtClean="0">
                <a:solidFill>
                  <a:srgbClr val="FF0000"/>
                </a:solidFill>
                <a:latin typeface="Times New Roman" pitchFamily="18" charset="0"/>
                <a:cs typeface="Times New Roman" pitchFamily="18" charset="0"/>
              </a:rPr>
              <a:t>ood Book Review </a:t>
            </a:r>
            <a:r>
              <a:rPr lang="en-US" b="1" dirty="0">
                <a:solidFill>
                  <a:srgbClr val="FF0000"/>
                </a:solidFill>
                <a:latin typeface="Times New Roman" pitchFamily="18" charset="0"/>
                <a:cs typeface="Times New Roman" pitchFamily="18" charset="0"/>
              </a:rPr>
              <a:t>will</a:t>
            </a:r>
            <a:r>
              <a:rPr lang="en-US" b="1" dirty="0" smtClean="0">
                <a:solidFill>
                  <a:srgbClr val="FF0000"/>
                </a:solidFill>
                <a:latin typeface="Times New Roman" pitchFamily="18" charset="0"/>
                <a:cs typeface="Times New Roman" pitchFamily="18" charset="0"/>
              </a:rPr>
              <a:t>:-</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Point out strengths and weaknesses in the book</a:t>
            </a:r>
          </a:p>
          <a:p>
            <a:r>
              <a:rPr lang="en-US" dirty="0">
                <a:latin typeface="Times New Roman" pitchFamily="18" charset="0"/>
                <a:cs typeface="Times New Roman" pitchFamily="18" charset="0"/>
              </a:rPr>
              <a:t>Looks at what the author intended to do and whether or not he did it</a:t>
            </a:r>
          </a:p>
          <a:p>
            <a:r>
              <a:rPr lang="en-US" dirty="0">
                <a:latin typeface="Times New Roman" pitchFamily="18" charset="0"/>
                <a:cs typeface="Times New Roman" pitchFamily="18" charset="0"/>
              </a:rPr>
              <a:t>Be between 50 and 1,500 words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itchFamily="18" charset="0"/>
                <a:cs typeface="Times New Roman" pitchFamily="18" charset="0"/>
              </a:rPr>
              <a:t>Guide </a:t>
            </a:r>
            <a:r>
              <a:rPr lang="en-US" b="1" dirty="0">
                <a:solidFill>
                  <a:srgbClr val="0070C0"/>
                </a:solidFill>
                <a:latin typeface="Times New Roman" pitchFamily="18" charset="0"/>
                <a:cs typeface="Times New Roman" pitchFamily="18" charset="0"/>
              </a:rPr>
              <a:t>to writing a book review</a:t>
            </a:r>
          </a:p>
        </p:txBody>
      </p:sp>
      <p:sp>
        <p:nvSpPr>
          <p:cNvPr id="3" name="Content Placeholder 2"/>
          <p:cNvSpPr>
            <a:spLocks noGrp="1"/>
          </p:cNvSpPr>
          <p:nvPr>
            <p:ph idx="1"/>
          </p:nvPr>
        </p:nvSpPr>
        <p:spPr/>
        <p:txBody>
          <a:bodyPr>
            <a:normAutofit fontScale="47500" lnSpcReduction="20000"/>
          </a:bodyPr>
          <a:lstStyle/>
          <a:p>
            <a:r>
              <a:rPr lang="en-US" dirty="0">
                <a:latin typeface="Times New Roman" pitchFamily="18" charset="0"/>
                <a:cs typeface="Times New Roman" pitchFamily="18" charset="0"/>
              </a:rPr>
              <a:t>Write down a summary of essential information, like title, author, copyright date, kind of book, price, subject matter of the book, and special features.</a:t>
            </a:r>
          </a:p>
          <a:p>
            <a:r>
              <a:rPr lang="en-US" dirty="0">
                <a:latin typeface="Times New Roman" pitchFamily="18" charset="0"/>
                <a:cs typeface="Times New Roman" pitchFamily="18" charset="0"/>
              </a:rPr>
              <a:t>State the reason the author wrote the book.</a:t>
            </a:r>
          </a:p>
          <a:p>
            <a:r>
              <a:rPr lang="en-US" dirty="0">
                <a:latin typeface="Times New Roman" pitchFamily="18" charset="0"/>
                <a:cs typeface="Times New Roman" pitchFamily="18" charset="0"/>
              </a:rPr>
              <a:t>Consider from what point of view the book was written.</a:t>
            </a:r>
          </a:p>
          <a:p>
            <a:r>
              <a:rPr lang="en-US" dirty="0">
                <a:latin typeface="Times New Roman" pitchFamily="18" charset="0"/>
                <a:cs typeface="Times New Roman" pitchFamily="18" charset="0"/>
              </a:rPr>
              <a:t>Decide what the author was trying to accomplish.</a:t>
            </a:r>
          </a:p>
          <a:p>
            <a:r>
              <a:rPr lang="en-US" dirty="0">
                <a:latin typeface="Times New Roman" pitchFamily="18" charset="0"/>
                <a:cs typeface="Times New Roman" pitchFamily="18" charset="0"/>
              </a:rPr>
              <a:t>Determine what kind of book is it, and who is the intended audience.</a:t>
            </a:r>
          </a:p>
          <a:p>
            <a:r>
              <a:rPr lang="en-US" dirty="0">
                <a:latin typeface="Times New Roman" pitchFamily="18" charset="0"/>
                <a:cs typeface="Times New Roman" pitchFamily="18" charset="0"/>
              </a:rPr>
              <a:t>Discuss the author's style of writing and look at his cohesion, clarity, flow of the text, and use of precise words.</a:t>
            </a:r>
          </a:p>
          <a:p>
            <a:r>
              <a:rPr lang="en-US" dirty="0">
                <a:latin typeface="Times New Roman" pitchFamily="18" charset="0"/>
                <a:cs typeface="Times New Roman" pitchFamily="18" charset="0"/>
              </a:rPr>
              <a:t>Think about how you were affected by the book and if any of your opinions or feelings change because of it.</a:t>
            </a:r>
          </a:p>
          <a:p>
            <a:r>
              <a:rPr lang="en-US" dirty="0">
                <a:latin typeface="Times New Roman" pitchFamily="18" charset="0"/>
                <a:cs typeface="Times New Roman" pitchFamily="18" charset="0"/>
              </a:rPr>
              <a:t>Decide if the book met its goal and whether or not you would recommend it to others and why.</a:t>
            </a:r>
          </a:p>
          <a:p>
            <a:r>
              <a:rPr lang="en-US" dirty="0">
                <a:latin typeface="Times New Roman" pitchFamily="18" charset="0"/>
                <a:cs typeface="Times New Roman" pitchFamily="18" charset="0"/>
              </a:rPr>
              <a:t>State the main topic of the book and the author's treatment of it. Also explain the development of the thesis, using quotes or references.</a:t>
            </a:r>
          </a:p>
          <a:p>
            <a:r>
              <a:rPr lang="en-US" dirty="0">
                <a:latin typeface="Times New Roman" pitchFamily="18" charset="0"/>
                <a:cs typeface="Times New Roman" pitchFamily="18" charset="0"/>
              </a:rPr>
              <a:t>Discuss the author's descriptions and narration, pointing out whether he explained facts or tried to persuade the readers of the validity of an issue.</a:t>
            </a:r>
          </a:p>
          <a:p>
            <a:r>
              <a:rPr lang="en-US" dirty="0">
                <a:latin typeface="Times New Roman" pitchFamily="18" charset="0"/>
                <a:cs typeface="Times New Roman" pitchFamily="18" charset="0"/>
              </a:rPr>
              <a:t>Analyze whether or not the book suited its intended audience and if it was interesting and thorough.</a:t>
            </a:r>
          </a:p>
          <a:p>
            <a:r>
              <a:rPr lang="en-US" dirty="0">
                <a:latin typeface="Times New Roman" pitchFamily="18" charset="0"/>
                <a:cs typeface="Times New Roman" pitchFamily="18" charset="0"/>
              </a:rPr>
              <a:t>You may challenge his opinions and explain why you disagree with them. Include any informa</a:t>
            </a:r>
            <a:r>
              <a:rPr lang="en-US" dirty="0"/>
              <a:t>tion about the author that would establish his authority or that would be relevant to the review.</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b="1" dirty="0">
                <a:latin typeface="Times New Roman" pitchFamily="18" charset="0"/>
                <a:cs typeface="Times New Roman" pitchFamily="18" charset="0"/>
              </a:rPr>
              <a:t>Tips for Different Genres</a:t>
            </a:r>
            <a:r>
              <a:rPr lang="en-US" dirty="0"/>
              <a:t/>
            </a:r>
            <a:br>
              <a:rPr lang="en-US" dirty="0"/>
            </a:br>
            <a:endParaRPr lang="en-US" dirty="0"/>
          </a:p>
        </p:txBody>
      </p:sp>
      <p:sp>
        <p:nvSpPr>
          <p:cNvPr id="3" name="Content Placeholder 2"/>
          <p:cNvSpPr>
            <a:spLocks noGrp="1"/>
          </p:cNvSpPr>
          <p:nvPr>
            <p:ph idx="1"/>
          </p:nvPr>
        </p:nvSpPr>
        <p:spPr/>
        <p:txBody>
          <a:bodyPr>
            <a:normAutofit fontScale="55000" lnSpcReduction="20000"/>
          </a:bodyPr>
          <a:lstStyle/>
          <a:p>
            <a:pPr>
              <a:buNone/>
            </a:pPr>
            <a:r>
              <a:rPr lang="en-US" b="1" dirty="0">
                <a:solidFill>
                  <a:schemeClr val="accent6">
                    <a:lumMod val="75000"/>
                  </a:schemeClr>
                </a:solidFill>
                <a:latin typeface="Times New Roman" pitchFamily="18" charset="0"/>
                <a:cs typeface="Times New Roman" pitchFamily="18" charset="0"/>
              </a:rPr>
              <a:t>Biography</a:t>
            </a:r>
          </a:p>
          <a:p>
            <a:r>
              <a:rPr lang="en-US" dirty="0">
                <a:solidFill>
                  <a:schemeClr val="accent6">
                    <a:lumMod val="75000"/>
                  </a:schemeClr>
                </a:solidFill>
                <a:latin typeface="Times New Roman" pitchFamily="18" charset="0"/>
                <a:cs typeface="Times New Roman" pitchFamily="18" charset="0"/>
              </a:rPr>
              <a:t>In a biography, look at what aspects of the person were emphasized and how the subject matter was organized. Discuss the point of view of the author and if he showed extensive knowledge of the person.</a:t>
            </a:r>
          </a:p>
          <a:p>
            <a:pPr>
              <a:buNone/>
            </a:pPr>
            <a:r>
              <a:rPr lang="en-US" b="1" dirty="0">
                <a:solidFill>
                  <a:schemeClr val="accent6">
                    <a:lumMod val="75000"/>
                  </a:schemeClr>
                </a:solidFill>
                <a:latin typeface="Times New Roman" pitchFamily="18" charset="0"/>
                <a:cs typeface="Times New Roman" pitchFamily="18" charset="0"/>
              </a:rPr>
              <a:t>Non-fiction</a:t>
            </a:r>
          </a:p>
          <a:p>
            <a:r>
              <a:rPr lang="en-US" dirty="0">
                <a:solidFill>
                  <a:schemeClr val="accent6">
                    <a:lumMod val="75000"/>
                  </a:schemeClr>
                </a:solidFill>
                <a:latin typeface="Times New Roman" pitchFamily="18" charset="0"/>
                <a:cs typeface="Times New Roman" pitchFamily="18" charset="0"/>
              </a:rPr>
              <a:t>When you write a review on a non-fiction book, you need to explore the way the material was organized and if the author's writing was focused. Specifically:</a:t>
            </a:r>
          </a:p>
          <a:p>
            <a:r>
              <a:rPr lang="en-US" dirty="0">
                <a:solidFill>
                  <a:schemeClr val="accent6">
                    <a:lumMod val="75000"/>
                  </a:schemeClr>
                </a:solidFill>
                <a:latin typeface="Times New Roman" pitchFamily="18" charset="0"/>
                <a:cs typeface="Times New Roman" pitchFamily="18" charset="0"/>
              </a:rPr>
              <a:t>Is the book interesting?</a:t>
            </a:r>
          </a:p>
          <a:p>
            <a:r>
              <a:rPr lang="en-US" dirty="0">
                <a:solidFill>
                  <a:schemeClr val="accent6">
                    <a:lumMod val="75000"/>
                  </a:schemeClr>
                </a:solidFill>
                <a:latin typeface="Times New Roman" pitchFamily="18" charset="0"/>
                <a:cs typeface="Times New Roman" pitchFamily="18" charset="0"/>
              </a:rPr>
              <a:t>Which parts are most interesting or informative?</a:t>
            </a:r>
          </a:p>
          <a:p>
            <a:r>
              <a:rPr lang="en-US" dirty="0">
                <a:solidFill>
                  <a:schemeClr val="accent6">
                    <a:lumMod val="75000"/>
                  </a:schemeClr>
                </a:solidFill>
                <a:latin typeface="Times New Roman" pitchFamily="18" charset="0"/>
                <a:cs typeface="Times New Roman" pitchFamily="18" charset="0"/>
              </a:rPr>
              <a:t>How accurate is the information in the book?</a:t>
            </a:r>
          </a:p>
          <a:p>
            <a:r>
              <a:rPr lang="en-US" dirty="0">
                <a:solidFill>
                  <a:schemeClr val="accent6">
                    <a:lumMod val="75000"/>
                  </a:schemeClr>
                </a:solidFill>
                <a:latin typeface="Times New Roman" pitchFamily="18" charset="0"/>
                <a:cs typeface="Times New Roman" pitchFamily="18" charset="0"/>
              </a:rPr>
              <a:t>How objective is the information in the book? Is it supposed to be objective?</a:t>
            </a:r>
          </a:p>
          <a:p>
            <a:r>
              <a:rPr lang="en-US" dirty="0">
                <a:solidFill>
                  <a:schemeClr val="accent6">
                    <a:lumMod val="75000"/>
                  </a:schemeClr>
                </a:solidFill>
                <a:latin typeface="Times New Roman" pitchFamily="18" charset="0"/>
                <a:cs typeface="Times New Roman" pitchFamily="18" charset="0"/>
              </a:rPr>
              <a:t>How thorough has the author been in his or her research?</a:t>
            </a:r>
          </a:p>
          <a:p>
            <a:r>
              <a:rPr lang="en-US" dirty="0">
                <a:solidFill>
                  <a:schemeClr val="accent6">
                    <a:lumMod val="75000"/>
                  </a:schemeClr>
                </a:solidFill>
                <a:latin typeface="Times New Roman" pitchFamily="18" charset="0"/>
                <a:cs typeface="Times New Roman" pitchFamily="18" charset="0"/>
              </a:rPr>
              <a:t>How useful is the information presented in the book?</a:t>
            </a:r>
          </a:p>
          <a:p>
            <a:r>
              <a:rPr lang="en-US" dirty="0">
                <a:solidFill>
                  <a:schemeClr val="accent6">
                    <a:lumMod val="75000"/>
                  </a:schemeClr>
                </a:solidFill>
                <a:latin typeface="Times New Roman" pitchFamily="18" charset="0"/>
                <a:cs typeface="Times New Roman" pitchFamily="18" charset="0"/>
              </a:rPr>
              <a:t>How does this book compare to other books in the same genre?</a:t>
            </a:r>
          </a:p>
          <a:p>
            <a:r>
              <a:rPr lang="en-US" dirty="0">
                <a:solidFill>
                  <a:schemeClr val="accent6">
                    <a:lumMod val="75000"/>
                  </a:schemeClr>
                </a:solidFill>
                <a:latin typeface="Times New Roman" pitchFamily="18" charset="0"/>
                <a:cs typeface="Times New Roman" pitchFamily="18" charset="0"/>
              </a:rPr>
              <a:t>Find out if the book is a revision and compare it to earlier books. You may want to look at the sources which were used and the point of view of the author.</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6">
                    <a:lumMod val="75000"/>
                  </a:schemeClr>
                </a:solidFill>
                <a:latin typeface="Times New Roman" pitchFamily="18" charset="0"/>
                <a:cs typeface="Times New Roman" pitchFamily="18" charset="0"/>
              </a:rPr>
              <a:t>Beyond the Classroom</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a:solidFill>
                  <a:srgbClr val="C00000"/>
                </a:solidFill>
                <a:latin typeface="Times New Roman" pitchFamily="18" charset="0"/>
                <a:cs typeface="Times New Roman" pitchFamily="18" charset="0"/>
              </a:rPr>
              <a:t>Besides classroom assignments, book reviews are found in newspapers, magazines, on the Internet, so learning how to write a book review can actually net a writer some money.</a:t>
            </a:r>
          </a:p>
          <a:p>
            <a:pPr algn="just"/>
            <a:r>
              <a:rPr lang="en-US" dirty="0">
                <a:solidFill>
                  <a:srgbClr val="C00000"/>
                </a:solidFill>
                <a:latin typeface="Times New Roman" pitchFamily="18" charset="0"/>
                <a:cs typeface="Times New Roman" pitchFamily="18" charset="0"/>
              </a:rPr>
              <a:t>Book reviews come in a variety of lengths, from 50 - 100 word blurbs to lengthy essays. They are similar to movie reviews in that the reviewer needs to establish credibility and then explain the book's merits before people will trust the reviewer's opinion and decide to read or purchase the book.</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a:bodyPr>
          <a:lstStyle/>
          <a:p>
            <a:r>
              <a:rPr lang="en-US" sz="8000" b="1" dirty="0" smtClean="0">
                <a:solidFill>
                  <a:srgbClr val="C00000"/>
                </a:solidFill>
                <a:latin typeface="Times New Roman" pitchFamily="18" charset="0"/>
                <a:cs typeface="Times New Roman" pitchFamily="18" charset="0"/>
              </a:rPr>
              <a:t>THANK YOU</a:t>
            </a:r>
            <a:r>
              <a:rPr lang="en-US" sz="8000" b="1" dirty="0" smtClean="0">
                <a:solidFill>
                  <a:srgbClr val="C00000"/>
                </a:solidFill>
              </a:rPr>
              <a:t/>
            </a:r>
            <a:br>
              <a:rPr lang="en-US" sz="8000" b="1" dirty="0" smtClean="0">
                <a:solidFill>
                  <a:srgbClr val="C00000"/>
                </a:solidFill>
              </a:rPr>
            </a:br>
            <a:endParaRPr lang="en-US" sz="8000" b="1" dirty="0">
              <a:solidFill>
                <a:srgbClr val="C0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718</Words>
  <Application>Microsoft Office PowerPoint</Application>
  <PresentationFormat>On-screen Show (4:3)</PresentationFormat>
  <Paragraphs>43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How to Write a Book Review </vt:lpstr>
      <vt:lpstr>What is Book Review?</vt:lpstr>
      <vt:lpstr>Book Report vs. Book Review </vt:lpstr>
      <vt:lpstr> Good Book Review will:-</vt:lpstr>
      <vt:lpstr>Guide to writing a book review</vt:lpstr>
      <vt:lpstr>Tips for Different Genres </vt:lpstr>
      <vt:lpstr>Beyond the Classroom </vt:lpstr>
      <vt:lpstr>THANK YOU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 Book Review</dc:title>
  <dc:creator>ASUS</dc:creator>
  <cp:lastModifiedBy>ASUS</cp:lastModifiedBy>
  <cp:revision>3</cp:revision>
  <dcterms:created xsi:type="dcterms:W3CDTF">2020-03-28T10:27:23Z</dcterms:created>
  <dcterms:modified xsi:type="dcterms:W3CDTF">2020-03-28T10:48:02Z</dcterms:modified>
</cp:coreProperties>
</file>